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7" r:id="rId6"/>
    <p:sldId id="305" r:id="rId7"/>
    <p:sldId id="260" r:id="rId8"/>
    <p:sldId id="267" r:id="rId9"/>
    <p:sldId id="271" r:id="rId10"/>
    <p:sldId id="258" r:id="rId11"/>
    <p:sldId id="308" r:id="rId12"/>
    <p:sldId id="312" r:id="rId13"/>
    <p:sldId id="311" r:id="rId14"/>
    <p:sldId id="314" r:id="rId15"/>
    <p:sldId id="310" r:id="rId16"/>
    <p:sldId id="309" r:id="rId17"/>
    <p:sldId id="315" r:id="rId18"/>
    <p:sldId id="316" r:id="rId19"/>
  </p:sldIdLst>
  <p:sldSz cx="12192000" cy="6858000"/>
  <p:notesSz cx="7315200" cy="96012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Laundergan" initials="JCL" lastIdx="6" clrIdx="0">
    <p:extLst>
      <p:ext uri="{19B8F6BF-5375-455C-9EA6-DF929625EA0E}">
        <p15:presenceInfo xmlns:p15="http://schemas.microsoft.com/office/powerpoint/2012/main" userId="Jeremy Laundergan" providerId="None"/>
      </p:ext>
    </p:extLst>
  </p:cmAuthor>
  <p:cmAuthor id="2" name="Jeremy Laundergan" initials="JL" lastIdx="2" clrIdx="1">
    <p:extLst>
      <p:ext uri="{19B8F6BF-5375-455C-9EA6-DF929625EA0E}">
        <p15:presenceInfo xmlns:p15="http://schemas.microsoft.com/office/powerpoint/2012/main" userId="S::jlaundergan@enernex.com::5364cfb3-a7aa-42e7-8a16-8631eb48a00e" providerId="AD"/>
      </p:ext>
    </p:extLst>
  </p:cmAuthor>
  <p:cmAuthor id="3" name="Jeremy Laundergan, EnerNex" initials="JCL" lastIdx="3" clrIdx="2">
    <p:extLst>
      <p:ext uri="{19B8F6BF-5375-455C-9EA6-DF929625EA0E}">
        <p15:presenceInfo xmlns:p15="http://schemas.microsoft.com/office/powerpoint/2012/main" userId="Jeremy Laundergan, EnerN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9"/>
    <a:srgbClr val="DB1634"/>
    <a:srgbClr val="CD0921"/>
    <a:srgbClr val="B70E20"/>
    <a:srgbClr val="D2EBF2"/>
    <a:srgbClr val="00558A"/>
    <a:srgbClr val="005D96"/>
    <a:srgbClr val="496F6E"/>
    <a:srgbClr val="416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6" autoAdjust="0"/>
  </p:normalViewPr>
  <p:slideViewPr>
    <p:cSldViewPr snapToGrid="0">
      <p:cViewPr varScale="1">
        <p:scale>
          <a:sx n="83" d="100"/>
          <a:sy n="83" d="100"/>
        </p:scale>
        <p:origin x="42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9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F85312-7377-40FE-A687-0CC06034147D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C0983B5-4C65-46AA-9D40-B13B3123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6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1213DA5-5C00-4EEB-9AAC-F995F9958992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2465C1-37EB-44D2-9D0C-CF0945310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465C1-37EB-44D2-9D0C-CF0945310C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7" y="3429000"/>
            <a:ext cx="10981266" cy="918632"/>
          </a:xfrm>
          <a:prstGeom prst="rect">
            <a:avLst/>
          </a:prstGeom>
          <a:ln>
            <a:noFill/>
          </a:ln>
          <a:effectLst/>
        </p:spPr>
        <p:txBody>
          <a:bodyPr anchor="ctr">
            <a:noAutofit/>
          </a:bodyPr>
          <a:lstStyle>
            <a:lvl1pPr marL="0" indent="0" algn="ctr">
              <a:buSzPct val="26000"/>
              <a:buFontTx/>
              <a:buNone/>
              <a:defRPr sz="4000" b="0" i="0" u="none" kern="1300" cap="none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66" y="4347633"/>
            <a:ext cx="10981265" cy="9059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1" cap="none">
                <a:solidFill>
                  <a:schemeClr val="accent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D456A7-D9E8-4D1B-8AE6-ACFF1527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9748" y="695429"/>
            <a:ext cx="3440103" cy="160991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E918C3-6000-462B-A170-891DE38E1E8A}"/>
              </a:ext>
            </a:extLst>
          </p:cNvPr>
          <p:cNvGrpSpPr/>
          <p:nvPr userDrawn="1"/>
        </p:nvGrpSpPr>
        <p:grpSpPr>
          <a:xfrm>
            <a:off x="0" y="-3704"/>
            <a:ext cx="12192000" cy="79821"/>
            <a:chOff x="0" y="59791"/>
            <a:chExt cx="12192000" cy="79821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D210E3B9-D40B-42F7-A7B4-0E3C74EBA2A4}"/>
                </a:ext>
              </a:extLst>
            </p:cNvPr>
            <p:cNvSpPr/>
            <p:nvPr userDrawn="1"/>
          </p:nvSpPr>
          <p:spPr>
            <a:xfrm>
              <a:off x="0" y="59791"/>
              <a:ext cx="6096000" cy="79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374179-9634-4DBE-8B9D-76BD97FFBAAC}"/>
                </a:ext>
              </a:extLst>
            </p:cNvPr>
            <p:cNvSpPr/>
            <p:nvPr userDrawn="1"/>
          </p:nvSpPr>
          <p:spPr>
            <a:xfrm>
              <a:off x="6096000" y="60465"/>
              <a:ext cx="6096000" cy="79147"/>
            </a:xfrm>
            <a:prstGeom prst="rect">
              <a:avLst/>
            </a:prstGeom>
            <a:solidFill>
              <a:srgbClr val="DB163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6239BB-6D3D-46F8-A51E-006D706A2864}"/>
              </a:ext>
            </a:extLst>
          </p:cNvPr>
          <p:cNvGrpSpPr/>
          <p:nvPr userDrawn="1"/>
        </p:nvGrpSpPr>
        <p:grpSpPr>
          <a:xfrm>
            <a:off x="-1" y="6781210"/>
            <a:ext cx="12192000" cy="79821"/>
            <a:chOff x="-1" y="6721947"/>
            <a:chExt cx="12192000" cy="79821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F74A80D-4458-40A8-9E33-DBB0E5D83818}"/>
                </a:ext>
              </a:extLst>
            </p:cNvPr>
            <p:cNvSpPr/>
            <p:nvPr userDrawn="1"/>
          </p:nvSpPr>
          <p:spPr>
            <a:xfrm>
              <a:off x="-1" y="6721947"/>
              <a:ext cx="6096000" cy="79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CD8848-19E2-4E0D-BFDE-103D2962D4CA}"/>
                </a:ext>
              </a:extLst>
            </p:cNvPr>
            <p:cNvSpPr/>
            <p:nvPr userDrawn="1"/>
          </p:nvSpPr>
          <p:spPr>
            <a:xfrm>
              <a:off x="6095999" y="6722621"/>
              <a:ext cx="6096000" cy="79147"/>
            </a:xfrm>
            <a:prstGeom prst="rect">
              <a:avLst/>
            </a:prstGeom>
            <a:solidFill>
              <a:srgbClr val="DB163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90730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543" y="798248"/>
            <a:ext cx="11363545" cy="5477046"/>
          </a:xfrm>
        </p:spPr>
        <p:txBody>
          <a:bodyPr vert="vert270" anchor="t"/>
          <a:lstStyle>
            <a:lvl1pPr algn="l">
              <a:defRPr sz="20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DA43D4-D109-413D-BFB9-055E0B8B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  <a:prstGeom prst="rect">
            <a:avLst/>
          </a:prstGeom>
          <a:solidFill>
            <a:srgbClr val="0071B9"/>
          </a:solidFill>
        </p:spPr>
        <p:txBody>
          <a:bodyPr anchor="ctr">
            <a:noAutofit/>
          </a:bodyPr>
          <a:lstStyle>
            <a:lvl1pPr marL="0" indent="0">
              <a:buSzPct val="80000"/>
              <a:buFontTx/>
              <a:buNone/>
              <a:defRPr sz="2400" b="0" i="0" u="none" cap="none">
                <a:solidFill>
                  <a:schemeClr val="bg1"/>
                </a:solidFill>
                <a:uFill>
                  <a:solidFill>
                    <a:schemeClr val="accent2"/>
                  </a:solidFill>
                </a:u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7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 - White Footer - Key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980CC5B-02DE-E745-809D-AB38FF87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2366645"/>
            <a:ext cx="10515600" cy="13255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5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 - Blank with black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46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8930" y="984761"/>
            <a:ext cx="11380695" cy="5182959"/>
          </a:xfrm>
        </p:spPr>
        <p:txBody>
          <a:bodyPr anchor="t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3936B8-DC10-4AD6-80BC-B26288A5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914" y="6654072"/>
            <a:ext cx="1052511" cy="19304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  <a:prstGeom prst="rect">
            <a:avLst/>
          </a:prstGeom>
          <a:solidFill>
            <a:srgbClr val="0071B9"/>
          </a:solidFill>
        </p:spPr>
        <p:txBody>
          <a:bodyPr anchor="ctr">
            <a:noAutofit/>
          </a:bodyPr>
          <a:lstStyle>
            <a:lvl1pPr marL="0" indent="0">
              <a:buSzPct val="80000"/>
              <a:buFontTx/>
              <a:buNone/>
              <a:defRPr sz="2400" b="0" i="0" u="none" cap="none">
                <a:solidFill>
                  <a:schemeClr val="bg1"/>
                </a:solidFill>
                <a:uFill>
                  <a:solidFill>
                    <a:schemeClr val="accent2"/>
                  </a:solidFill>
                </a:u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5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5" y="3429000"/>
            <a:ext cx="11029615" cy="918633"/>
          </a:xfrm>
          <a:prstGeom prst="rect">
            <a:avLst/>
          </a:prstGeom>
          <a:ln>
            <a:noFill/>
          </a:ln>
          <a:effectLst/>
        </p:spPr>
        <p:txBody>
          <a:bodyPr anchor="ctr">
            <a:noAutofit/>
          </a:bodyPr>
          <a:lstStyle>
            <a:lvl1pPr>
              <a:defRPr lang="en-US" sz="4000" i="0" u="none" kern="1300" spc="10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 algn="ctr">
              <a:buSzPct val="26000"/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0" y="4347633"/>
            <a:ext cx="11029615" cy="918632"/>
          </a:xfrm>
        </p:spPr>
        <p:txBody>
          <a:bodyPr vert="horz" lIns="91438" tIns="45719" rIns="91438" bIns="45719" rtlCol="0" anchor="ctr">
            <a:normAutofit/>
          </a:bodyPr>
          <a:lstStyle>
            <a:lvl1pPr>
              <a:defRPr lang="en-US" sz="2400" b="0" cap="none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9F069A-14CC-4A1B-BAFB-BF55ACB6A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502" y="6673723"/>
            <a:ext cx="1052511" cy="184279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17627EF-1F1F-41C8-A8B2-29EC35673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4995" y="435740"/>
            <a:ext cx="2699875" cy="12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65512" y="966250"/>
            <a:ext cx="5393100" cy="5237326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+mn-lt"/>
                <a:cs typeface="Open Sans Light"/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6233390" y="966250"/>
            <a:ext cx="5393100" cy="5237326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+mn-lt"/>
                <a:cs typeface="Open Sans Light"/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2E6B65-24D3-4AFB-AE75-BB34A667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  <a:prstGeom prst="rect">
            <a:avLst/>
          </a:prstGeom>
          <a:solidFill>
            <a:srgbClr val="0071B9"/>
          </a:solidFill>
        </p:spPr>
        <p:txBody>
          <a:bodyPr anchor="ctr">
            <a:noAutofit/>
          </a:bodyPr>
          <a:lstStyle>
            <a:lvl1pPr marL="0" indent="0">
              <a:buSzPct val="80000"/>
              <a:buFontTx/>
              <a:buNone/>
              <a:defRPr sz="2400" b="0" i="0" u="none" cap="none">
                <a:solidFill>
                  <a:schemeClr val="bg1"/>
                </a:solidFill>
                <a:uFill>
                  <a:solidFill>
                    <a:schemeClr val="accent2"/>
                  </a:solidFill>
                </a:u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5" y="964158"/>
            <a:ext cx="5393103" cy="536005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n-lt"/>
                <a:cs typeface="Open Sans Ligh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6" y="1621387"/>
            <a:ext cx="5393100" cy="4662872"/>
          </a:xfrm>
        </p:spPr>
        <p:txBody>
          <a:bodyPr anchor="t">
            <a:noAutofit/>
          </a:bodyPr>
          <a:lstStyle>
            <a:lvl1pPr marL="0" indent="0">
              <a:buNone/>
              <a:defRPr lang="en-US" sz="2000" i="1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Open Sans Light"/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  <a:latin typeface="+mn-lt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704" y="946790"/>
            <a:ext cx="5393101" cy="553373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4" y="1621387"/>
            <a:ext cx="5393100" cy="4662872"/>
          </a:xfrm>
        </p:spPr>
        <p:txBody>
          <a:bodyPr vert="horz" lIns="91438" tIns="45719" rIns="91438" bIns="45719" rtlCol="0" anchor="t">
            <a:noAutofit/>
          </a:bodyPr>
          <a:lstStyle>
            <a:lvl1pPr marL="0" indent="0">
              <a:buNone/>
              <a:defRPr lang="en-US"/>
            </a:lvl1pPr>
            <a:lvl2pPr>
              <a:defRPr lang="en-US" sz="18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Open Sans"/>
              </a:defRPr>
            </a:lvl2pPr>
            <a:lvl3pPr>
              <a:defRPr lang="en-US"/>
            </a:lvl3pPr>
            <a:lvl4pPr>
              <a:defRPr lang="en-US">
                <a:latin typeface="+mn-lt"/>
                <a:cs typeface="Open Sans"/>
              </a:defRPr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0E9C25-ED37-4919-BF92-830CCCD5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  <a:prstGeom prst="rect">
            <a:avLst/>
          </a:prstGeom>
          <a:solidFill>
            <a:srgbClr val="0071B9"/>
          </a:solidFill>
        </p:spPr>
        <p:txBody>
          <a:bodyPr anchor="ctr">
            <a:noAutofit/>
          </a:bodyPr>
          <a:lstStyle>
            <a:lvl1pPr marL="0" indent="0">
              <a:buSzPct val="80000"/>
              <a:buFontTx/>
              <a:buNone/>
              <a:defRPr sz="2400" b="0" i="0" u="none" cap="none">
                <a:solidFill>
                  <a:schemeClr val="bg1"/>
                </a:solidFill>
                <a:uFill>
                  <a:solidFill>
                    <a:schemeClr val="accent2"/>
                  </a:solidFill>
                </a:u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5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047CEC-AA3A-43C6-B54C-769B86BE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  <a:prstGeom prst="rect">
            <a:avLst/>
          </a:prstGeom>
          <a:solidFill>
            <a:srgbClr val="0071B9"/>
          </a:solidFill>
        </p:spPr>
        <p:txBody>
          <a:bodyPr anchor="ctr">
            <a:noAutofit/>
          </a:bodyPr>
          <a:lstStyle>
            <a:lvl1pPr marL="0" indent="0">
              <a:buSzPct val="80000"/>
              <a:buFontTx/>
              <a:buNone/>
              <a:defRPr sz="2400" b="0" i="0" u="none" cap="none">
                <a:solidFill>
                  <a:schemeClr val="bg1"/>
                </a:solidFill>
                <a:uFill>
                  <a:solidFill>
                    <a:schemeClr val="accent2"/>
                  </a:solidFill>
                </a:u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0" y="5583297"/>
            <a:ext cx="12192000" cy="12747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33434" y="5661351"/>
            <a:ext cx="5993466" cy="689515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bg1"/>
                </a:solidFill>
              </a:defRPr>
            </a:lvl1pPr>
            <a:lvl2pPr marL="457178" indent="0">
              <a:buNone/>
              <a:defRPr sz="11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03727" y="6681350"/>
            <a:ext cx="772739" cy="174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996336-71EC-4BFA-9FD3-78237FD871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9388" y="5661352"/>
            <a:ext cx="5674658" cy="689515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bg1"/>
                </a:solidFill>
              </a:defRPr>
            </a:lvl1pPr>
            <a:lvl2pPr marL="457178" indent="0">
              <a:buNone/>
              <a:defRPr sz="11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5490FB-4237-4EC7-97AF-310E769534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9388" y="211138"/>
            <a:ext cx="11847512" cy="5222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0F02D7-616B-4A41-9487-A16D60D9F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388" y="6387924"/>
            <a:ext cx="961435" cy="4499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04EAC-A999-4B62-AE36-8FBA31A20B50}"/>
              </a:ext>
            </a:extLst>
          </p:cNvPr>
          <p:cNvCxnSpPr>
            <a:cxnSpLocks/>
          </p:cNvCxnSpPr>
          <p:nvPr userDrawn="1"/>
        </p:nvCxnSpPr>
        <p:spPr>
          <a:xfrm flipV="1">
            <a:off x="74497" y="6679223"/>
            <a:ext cx="12018891" cy="10918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E570689-9777-4039-9510-5CA62767AD29}"/>
              </a:ext>
            </a:extLst>
          </p:cNvPr>
          <p:cNvSpPr txBox="1">
            <a:spLocks/>
          </p:cNvSpPr>
          <p:nvPr userDrawn="1"/>
        </p:nvSpPr>
        <p:spPr>
          <a:xfrm>
            <a:off x="316383" y="6703883"/>
            <a:ext cx="11363545" cy="237531"/>
          </a:xfrm>
          <a:prstGeom prst="rect">
            <a:avLst/>
          </a:prstGeom>
        </p:spPr>
        <p:txBody>
          <a:bodyPr lIns="91439" tIns="45719" rIns="91439" bIns="45719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1100" baseline="30000" smtClean="0"/>
            </a:lvl1pPr>
          </a:lstStyle>
          <a:p>
            <a:pPr algn="ctr" defTabSz="457178" eaLnBrk="1" hangingPunct="1">
              <a:lnSpc>
                <a:spcPct val="100000"/>
              </a:lnSpc>
              <a:defRPr/>
            </a:pPr>
            <a:r>
              <a:rPr sz="1300" b="0" kern="1200" dirty="0">
                <a:solidFill>
                  <a:schemeClr val="bg1"/>
                </a:solidFill>
                <a:latin typeface="Open Sans Light"/>
                <a:ea typeface="+mn-ea"/>
                <a:cs typeface="+mn-cs"/>
              </a:rPr>
              <a:t>© 20</a:t>
            </a:r>
            <a:r>
              <a:rPr lang="en-US" sz="1300" b="0" kern="1200" dirty="0">
                <a:solidFill>
                  <a:schemeClr val="bg1"/>
                </a:solidFill>
                <a:latin typeface="Open Sans Light"/>
                <a:ea typeface="+mn-ea"/>
                <a:cs typeface="+mn-cs"/>
              </a:rPr>
              <a:t>22</a:t>
            </a:r>
            <a:r>
              <a:rPr sz="1300" b="0" kern="1200" dirty="0">
                <a:solidFill>
                  <a:schemeClr val="bg1"/>
                </a:solidFill>
                <a:latin typeface="Open Sans Light"/>
                <a:ea typeface="+mn-ea"/>
                <a:cs typeface="+mn-cs"/>
              </a:rPr>
              <a:t> EnerNex. All Rights</a:t>
            </a:r>
            <a:r>
              <a:rPr lang="en-US" sz="1300" b="0" kern="1200" dirty="0">
                <a:solidFill>
                  <a:schemeClr val="bg1"/>
                </a:solidFill>
                <a:latin typeface="Open Sans Light"/>
                <a:ea typeface="+mn-ea"/>
                <a:cs typeface="+mn-cs"/>
              </a:rPr>
              <a:t> </a:t>
            </a:r>
            <a:r>
              <a:rPr sz="1300" b="0" kern="1200" dirty="0">
                <a:solidFill>
                  <a:schemeClr val="bg1"/>
                </a:solidFill>
                <a:latin typeface="Open Sans Light"/>
                <a:ea typeface="+mn-ea"/>
                <a:cs typeface="+mn-cs"/>
              </a:rPr>
              <a:t>Reserved. www.enernex.com</a:t>
            </a:r>
          </a:p>
        </p:txBody>
      </p:sp>
    </p:spTree>
    <p:extLst>
      <p:ext uri="{BB962C8B-B14F-4D97-AF65-F5344CB8AC3E}">
        <p14:creationId xmlns:p14="http://schemas.microsoft.com/office/powerpoint/2010/main" val="56781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9" y="4469529"/>
            <a:ext cx="11162991" cy="56673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0" u="none">
                <a:solidFill>
                  <a:schemeClr val="accent1"/>
                </a:solidFill>
                <a:latin typeface="+mj-lt"/>
                <a:cs typeface="Open Sans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114668"/>
            <a:ext cx="11162992" cy="59867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30" y="471036"/>
            <a:ext cx="11363545" cy="5750548"/>
          </a:xfrm>
          <a:prstGeom prst="rect">
            <a:avLst/>
          </a:prstGeom>
        </p:spPr>
        <p:txBody>
          <a:bodyPr vert="horz" lIns="91438" tIns="45719" rIns="91438" bIns="45719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878" y="6609553"/>
            <a:ext cx="1052511" cy="184279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900">
                <a:solidFill>
                  <a:schemeClr val="accent1"/>
                </a:solidFill>
                <a:latin typeface="Open Sans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342510" y="6669047"/>
            <a:ext cx="11363545" cy="237531"/>
          </a:xfrm>
          <a:prstGeom prst="rect">
            <a:avLst/>
          </a:prstGeom>
        </p:spPr>
        <p:txBody>
          <a:bodyPr lIns="91439" tIns="45719" rIns="91439" bIns="45719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1100" baseline="30000" smtClean="0"/>
            </a:lvl1pPr>
          </a:lstStyle>
          <a:p>
            <a:pPr algn="ctr" defTabSz="457178" eaLnBrk="1" hangingPunct="1">
              <a:lnSpc>
                <a:spcPct val="100000"/>
              </a:lnSpc>
              <a:defRPr/>
            </a:pPr>
            <a:r>
              <a:rPr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© 20</a:t>
            </a:r>
            <a:r>
              <a:rPr lang="en-US"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22 </a:t>
            </a:r>
            <a:r>
              <a:rPr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EnerNex. All Rights</a:t>
            </a:r>
            <a:r>
              <a:rPr lang="en-US"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 </a:t>
            </a:r>
            <a:r>
              <a:rPr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Reserved. www.</a:t>
            </a:r>
            <a:r>
              <a:rPr sz="1300" b="0" kern="1200" dirty="0">
                <a:solidFill>
                  <a:srgbClr val="FF0000"/>
                </a:solidFill>
                <a:latin typeface="Open Sans Light"/>
                <a:ea typeface="+mn-ea"/>
                <a:cs typeface="+mn-cs"/>
              </a:rPr>
              <a:t>enernex</a:t>
            </a:r>
            <a:r>
              <a:rPr sz="1300" b="0" kern="1200" dirty="0">
                <a:solidFill>
                  <a:srgbClr val="0071B9"/>
                </a:solidFill>
                <a:latin typeface="Open Sans Light"/>
                <a:ea typeface="+mn-ea"/>
                <a:cs typeface="+mn-cs"/>
              </a:rPr>
              <a:t>.com</a:t>
            </a: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FC6F3E0-7A44-432A-A1BC-86F92D68872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70297" y="6357270"/>
            <a:ext cx="829015" cy="3879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9676A7-57D2-4F4F-A8FD-F170BDADD447}"/>
              </a:ext>
            </a:extLst>
          </p:cNvPr>
          <p:cNvCxnSpPr>
            <a:cxnSpLocks/>
          </p:cNvCxnSpPr>
          <p:nvPr userDrawn="1"/>
        </p:nvCxnSpPr>
        <p:spPr>
          <a:xfrm>
            <a:off x="0" y="6614392"/>
            <a:ext cx="12192000" cy="0"/>
          </a:xfrm>
          <a:prstGeom prst="line">
            <a:avLst/>
          </a:prstGeom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CEED4-400E-4183-BEB3-40A9CC90ACA6}"/>
              </a:ext>
            </a:extLst>
          </p:cNvPr>
          <p:cNvGrpSpPr/>
          <p:nvPr userDrawn="1"/>
        </p:nvGrpSpPr>
        <p:grpSpPr>
          <a:xfrm>
            <a:off x="0" y="1303"/>
            <a:ext cx="12192000" cy="79821"/>
            <a:chOff x="0" y="68257"/>
            <a:chExt cx="12192000" cy="79821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7F7FA79D-B492-47D7-9DA0-9B012A2B336F}"/>
                </a:ext>
              </a:extLst>
            </p:cNvPr>
            <p:cNvSpPr/>
            <p:nvPr userDrawn="1"/>
          </p:nvSpPr>
          <p:spPr>
            <a:xfrm>
              <a:off x="0" y="68257"/>
              <a:ext cx="6096000" cy="79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441FE1-1F6B-441E-923C-ABB3AC3FBA53}"/>
                </a:ext>
              </a:extLst>
            </p:cNvPr>
            <p:cNvSpPr/>
            <p:nvPr userDrawn="1"/>
          </p:nvSpPr>
          <p:spPr>
            <a:xfrm>
              <a:off x="6096000" y="68931"/>
              <a:ext cx="6096000" cy="79147"/>
            </a:xfrm>
            <a:prstGeom prst="rect">
              <a:avLst/>
            </a:prstGeom>
            <a:solidFill>
              <a:srgbClr val="DB163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7447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178" rtl="0" eaLnBrk="1" latinLnBrk="0" hangingPunct="1">
        <a:spcBef>
          <a:spcPct val="0"/>
        </a:spcBef>
        <a:buNone/>
        <a:defRPr sz="3400" b="0" u="sng" kern="1200" cap="none" baseline="0">
          <a:solidFill>
            <a:schemeClr val="accent1">
              <a:lumMod val="75000"/>
            </a:schemeClr>
          </a:solidFill>
          <a:uFill>
            <a:solidFill>
              <a:schemeClr val="accent2"/>
            </a:solidFill>
          </a:uFill>
          <a:latin typeface="Open Sans Ligh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178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Aldhabi" panose="01000000000000000000" pitchFamily="2" charset="-78"/>
        <a:buChar char="►"/>
        <a:defRPr sz="2000" i="1" kern="1200">
          <a:solidFill>
            <a:schemeClr val="accent1">
              <a:lumMod val="75000"/>
            </a:schemeClr>
          </a:solidFill>
          <a:latin typeface="+mn-lt"/>
          <a:ea typeface="+mn-ea"/>
          <a:cs typeface="Open Sans Light"/>
        </a:defRPr>
      </a:lvl1pPr>
      <a:lvl2pPr marL="629968" indent="-305984" algn="l" defTabSz="457178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82000"/>
        <a:buFont typeface="Wingdings" panose="05000000000000000000" pitchFamily="2" charset="2"/>
        <a:buChar char="§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Open Sans"/>
        </a:defRPr>
      </a:lvl2pPr>
      <a:lvl3pPr marL="899956" indent="-269987" algn="l" defTabSz="457178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Courier New" panose="02070309020205020404" pitchFamily="49" charset="0"/>
        <a:buChar char="o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Open Sans"/>
        </a:defRPr>
      </a:lvl3pPr>
      <a:lvl4pPr marL="1241938" indent="-2339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bg2">
              <a:lumMod val="25000"/>
            </a:schemeClr>
          </a:solidFill>
          <a:latin typeface="Gill Sans MT" panose="020B0502020104020203" pitchFamily="34" charset="0"/>
          <a:ea typeface="+mn-ea"/>
          <a:cs typeface="Gill Sans MT" panose="020B0502020104020203" pitchFamily="34" charset="0"/>
        </a:defRPr>
      </a:lvl4pPr>
      <a:lvl5pPr marL="1601920" indent="-2339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Open Sans"/>
        </a:defRPr>
      </a:lvl5pPr>
      <a:lvl6pPr marL="1899906" indent="-2285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890" indent="-2285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876" indent="-2285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861" indent="-228589" algn="l" defTabSz="457178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45B7-70D4-4ECF-B9D8-8DCBE4A07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367" y="2644877"/>
            <a:ext cx="10981266" cy="1702755"/>
          </a:xfrm>
        </p:spPr>
        <p:txBody>
          <a:bodyPr>
            <a:normAutofit/>
          </a:bodyPr>
          <a:lstStyle/>
          <a:p>
            <a:r>
              <a:rPr lang="en-US" sz="3600" b="0" i="0" u="none" strike="noStrike" baseline="0" dirty="0">
                <a:latin typeface="NimbusRomNo9L-Regu"/>
              </a:rPr>
              <a:t>A Time-Domain Short Circuit Study for a VSC</a:t>
            </a:r>
            <a:br>
              <a:rPr lang="en-US" sz="3600" b="0" i="0" u="none" strike="noStrike" baseline="0" dirty="0">
                <a:latin typeface="NimbusRomNo9L-Regu"/>
              </a:rPr>
            </a:br>
            <a:r>
              <a:rPr lang="en-US" sz="3600" b="0" i="0" u="none" strike="noStrike" baseline="0" dirty="0">
                <a:latin typeface="NimbusRomNo9L-Regu"/>
              </a:rPr>
              <a:t>Based Battery Energy Storage System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CC79A-A4B2-40CF-A090-CD2DF3411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871" y="4347633"/>
            <a:ext cx="8882760" cy="90593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Ahmad Abdullah, </a:t>
            </a:r>
            <a:r>
              <a:rPr lang="en-US" sz="1800" b="0" i="0" u="none" strike="noStrike" baseline="0" dirty="0">
                <a:latin typeface="NimbusRomNo9L-ReguItal"/>
              </a:rPr>
              <a:t>Ph.D</a:t>
            </a:r>
            <a:r>
              <a:rPr lang="en-US" sz="1800" i="0" dirty="0">
                <a:latin typeface="NimbusRomNo9L-ReguItal"/>
              </a:rPr>
              <a:t>.					</a:t>
            </a:r>
            <a:r>
              <a:rPr lang="en-US" sz="1800" i="0" dirty="0">
                <a:latin typeface="NimbusRomNo9L-Regu"/>
              </a:rPr>
              <a:t>Muhammad Humayun, Ph.D.</a:t>
            </a:r>
            <a:r>
              <a:rPr lang="en-US" sz="1800" i="0" dirty="0">
                <a:latin typeface="NimbusRomNo9L-ReguItal"/>
              </a:rPr>
              <a:t>	</a:t>
            </a:r>
            <a:br>
              <a:rPr lang="en-US" sz="1800" i="0" dirty="0">
                <a:latin typeface="NimbusRomNo9L-ReguItal"/>
              </a:rPr>
            </a:br>
            <a:r>
              <a:rPr lang="en-US" sz="1800" i="0" dirty="0">
                <a:latin typeface="NimbusRomNo9L-Regu"/>
              </a:rPr>
              <a:t>Carl Moeller							</a:t>
            </a:r>
            <a:r>
              <a:rPr lang="en-US" sz="1800" b="0" i="0" u="none" strike="noStrike" baseline="0" dirty="0">
                <a:latin typeface="NimbusRomNo9L-Regu"/>
              </a:rPr>
              <a:t>David Mueller, P.E.</a:t>
            </a:r>
            <a:br>
              <a:rPr lang="en-US" sz="1800" b="0" i="0" u="none" strike="noStrike" baseline="0" dirty="0">
                <a:latin typeface="NimbusRomNo9L-Regu"/>
              </a:rPr>
            </a:br>
            <a:r>
              <a:rPr lang="en-US" sz="1800" b="0" i="0" u="none" strike="noStrike" baseline="0" dirty="0">
                <a:latin typeface="NimbusRomNo9L-Regu"/>
              </a:rPr>
              <a:t>Mortenson 							</a:t>
            </a:r>
            <a:r>
              <a:rPr lang="en-US" sz="1800" b="0" i="0" u="none" strike="noStrike" baseline="0" dirty="0" err="1">
                <a:latin typeface="NimbusRomNo9L-Regu"/>
              </a:rPr>
              <a:t>EnerNex</a:t>
            </a:r>
            <a:endParaRPr lang="en-US" sz="1800" b="0" i="0" u="none" strike="noStrike" baseline="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96445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6A473-F825-4376-8E2B-4C0F5DFB9E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552"/>
          <a:stretch/>
        </p:blipFill>
        <p:spPr bwMode="auto">
          <a:xfrm>
            <a:off x="120406" y="653813"/>
            <a:ext cx="4974438" cy="291264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39199E-1E64-4D48-8CC3-9AB23578A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1516" y="1042477"/>
            <a:ext cx="5398523" cy="1753058"/>
          </a:xfrm>
        </p:spPr>
        <p:txBody>
          <a:bodyPr/>
          <a:lstStyle/>
          <a:p>
            <a:r>
              <a:rPr lang="en-US" dirty="0"/>
              <a:t>The model file of the inverter has a current limiting response within 200 </a:t>
            </a:r>
            <a:r>
              <a:rPr lang="en-US" dirty="0" err="1"/>
              <a:t>usec</a:t>
            </a:r>
            <a:r>
              <a:rPr lang="en-US" dirty="0"/>
              <a:t> after the onset of the short circuit fault.  The laboratory tests available confirmed a similar response.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2C791-7EFD-4CEA-9C30-7BCCDDFC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CF12F-20BB-412B-8D70-E149EBEC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Short Circuit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4630C-D5E0-4190-BDC1-84F007DC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6530" r="2301" b="5306"/>
          <a:stretch/>
        </p:blipFill>
        <p:spPr bwMode="auto">
          <a:xfrm>
            <a:off x="5794655" y="3186562"/>
            <a:ext cx="5772478" cy="262896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6EDBB-65C4-4F1C-B713-A9B8F9AC27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3515" r="5144" b="38193"/>
          <a:stretch/>
        </p:blipFill>
        <p:spPr bwMode="auto">
          <a:xfrm>
            <a:off x="704841" y="3603563"/>
            <a:ext cx="4096207" cy="23909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3AE70-9557-4219-9CD3-F338BA106900}"/>
              </a:ext>
            </a:extLst>
          </p:cNvPr>
          <p:cNvSpPr txBox="1"/>
          <p:nvPr/>
        </p:nvSpPr>
        <p:spPr>
          <a:xfrm>
            <a:off x="6874982" y="6054441"/>
            <a:ext cx="36118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Laboratory Test Result (3 Phase Fault)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9252-77A7-4F14-9FAA-B5D43F908044}"/>
              </a:ext>
            </a:extLst>
          </p:cNvPr>
          <p:cNvSpPr txBox="1"/>
          <p:nvPr/>
        </p:nvSpPr>
        <p:spPr>
          <a:xfrm>
            <a:off x="474605" y="6061461"/>
            <a:ext cx="462023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PSCAD Model File Response (Single Phase Fault)</a:t>
            </a:r>
          </a:p>
        </p:txBody>
      </p:sp>
    </p:spTree>
    <p:extLst>
      <p:ext uri="{BB962C8B-B14F-4D97-AF65-F5344CB8AC3E}">
        <p14:creationId xmlns:p14="http://schemas.microsoft.com/office/powerpoint/2010/main" val="158967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ABC1B-7730-4020-8796-A625876E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79893-4449-4659-83EA-5CFF2BD87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60A43B-5EB6-4B57-8292-808C2AB1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Current Contribution of 68 BESS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B1691-479F-4F22-834C-CE515E1D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60" y="1396048"/>
            <a:ext cx="9117295" cy="50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DE05-9B1E-4045-923B-74412B07A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914" y="6654072"/>
            <a:ext cx="1052511" cy="19304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7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4859-DD4F-4423-BF44-07BB9757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18"/>
            <a:ext cx="12192000" cy="513464"/>
          </a:xfrm>
        </p:spPr>
        <p:txBody>
          <a:bodyPr anchor="ctr">
            <a:normAutofit/>
          </a:bodyPr>
          <a:lstStyle/>
          <a:p>
            <a:r>
              <a:rPr lang="en-US" dirty="0"/>
              <a:t>PSCAD Model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EB40D-58B7-460E-8E1C-F9660227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07971"/>
            <a:ext cx="12112804" cy="4101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590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F93C6-7BBD-4E25-9AD5-30D4DC568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757EC-CDA5-471A-A95B-DCAFD053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D7392-0B6F-416B-B29B-6348158B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930" y="1531412"/>
            <a:ext cx="12192000" cy="126036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AA34CC-F540-4D75-BF55-3E6AEDF23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04" r="2119"/>
          <a:stretch/>
        </p:blipFill>
        <p:spPr bwMode="auto">
          <a:xfrm>
            <a:off x="249640" y="2791772"/>
            <a:ext cx="5295655" cy="2405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15963-44DA-4180-9690-3AEDF0F8D6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2527" r="4744" b="2701"/>
          <a:stretch/>
        </p:blipFill>
        <p:spPr bwMode="auto">
          <a:xfrm>
            <a:off x="5791446" y="1310884"/>
            <a:ext cx="6001624" cy="503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476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AB7A6-5663-4EC4-8EC9-98577A657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equipment was tested to confirm a rating for an asymmetrical peak fault current of 63.6 kA</a:t>
            </a:r>
          </a:p>
          <a:p>
            <a:r>
              <a:rPr lang="en-US" dirty="0"/>
              <a:t>The traditional phasor domain calculations result in an asymmetrical peak fault current of 63.2 kA</a:t>
            </a:r>
          </a:p>
          <a:p>
            <a:r>
              <a:rPr lang="en-US" dirty="0"/>
              <a:t>EMT results (inverter as simple sources) result in an asymmetrical peak fault current of 57 kA</a:t>
            </a:r>
          </a:p>
          <a:p>
            <a:r>
              <a:rPr lang="en-US" dirty="0"/>
              <a:t>Detailed EMT simulations (inverter switching models) result in an asymmetrical peak fault current of 53 kA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1B7AF-F5D1-406F-8ACC-5134B2E9B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16185C-0517-4164-9FF5-E50304A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Calculations and Simulations</a:t>
            </a:r>
          </a:p>
        </p:txBody>
      </p:sp>
    </p:spTree>
    <p:extLst>
      <p:ext uri="{BB962C8B-B14F-4D97-AF65-F5344CB8AC3E}">
        <p14:creationId xmlns:p14="http://schemas.microsoft.com/office/powerpoint/2010/main" val="151776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857460-F73D-4218-85A0-105AFD6E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0" y="984762"/>
            <a:ext cx="11380695" cy="2074528"/>
          </a:xfrm>
        </p:spPr>
        <p:txBody>
          <a:bodyPr/>
          <a:lstStyle/>
          <a:p>
            <a:r>
              <a:rPr lang="en-US" dirty="0"/>
              <a:t>Results from EMT simulations are not strictly according to existing IEEE standards for short circuit calculation, so they could not be “signed off” by the owner’s engineer</a:t>
            </a:r>
          </a:p>
          <a:p>
            <a:r>
              <a:rPr lang="en-US" dirty="0"/>
              <a:t>IEEE C37.010-2016 calls for a 20% margin in switchgear sizing, and  </a:t>
            </a:r>
            <a:r>
              <a:rPr lang="en-US"/>
              <a:t>so the </a:t>
            </a:r>
            <a:r>
              <a:rPr lang="en-US" dirty="0"/>
              <a:t>MV switchgear was replaced, adding significant time and schedule to the project.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8FA8-5DDF-4ABA-BCA4-9D676AA76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E569D9-DAB0-4D36-987A-DEDE7499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A63AC-7F9E-4A93-8706-199E7C3B920B}"/>
              </a:ext>
            </a:extLst>
          </p:cNvPr>
          <p:cNvSpPr txBox="1"/>
          <p:nvPr/>
        </p:nvSpPr>
        <p:spPr>
          <a:xfrm>
            <a:off x="2844801" y="3668889"/>
            <a:ext cx="64728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The results of this paper shows that IEEE calculations effectively add 10% extra conservatism.   With an additional 20% requirement, the total margin is over 30% above the proven tested capability!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CEF73-699A-4114-927A-9EBAB3238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30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306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86555-93C0-491B-8055-F4169AA97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86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020" y="1088810"/>
            <a:ext cx="6608539" cy="5100323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dirty="0"/>
              <a:t>Founded in 2003, EnerNex is a leader in providing engineering, consulting, and research services to the electric power industry worldwide</a:t>
            </a:r>
          </a:p>
          <a:p>
            <a:pPr>
              <a:buFont typeface="Aldhabi" panose="01000000000000000000" pitchFamily="2" charset="-78"/>
              <a:buBlip>
                <a:blip r:embed="rId2"/>
              </a:buBlip>
            </a:pPr>
            <a:endParaRPr lang="en-US" i="1" dirty="0">
              <a:solidFill>
                <a:srgbClr val="00558B"/>
              </a:solidFill>
              <a:latin typeface="Open Sans Light"/>
            </a:endParaRPr>
          </a:p>
          <a:p>
            <a:pPr>
              <a:buBlip>
                <a:blip r:embed="rId2"/>
              </a:buBlip>
            </a:pPr>
            <a:r>
              <a:rPr lang="en-US" dirty="0"/>
              <a:t>Joined the world-leading electric power testing, consulting and engineering company CESI in June 2018</a:t>
            </a:r>
          </a:p>
          <a:p>
            <a:pPr marL="342900" indent="-342900">
              <a:buBlip>
                <a:blip r:embed="rId2"/>
              </a:buBlip>
            </a:pPr>
            <a:endParaRPr lang="en-US" dirty="0"/>
          </a:p>
          <a:p>
            <a:pPr marL="342900" indent="-342900">
              <a:buBlip>
                <a:blip r:embed="rId2"/>
              </a:buBlip>
            </a:pPr>
            <a:r>
              <a:rPr lang="en-US" dirty="0"/>
              <a:t>Our focus is the electric grid and helping clients solve complex challenges</a:t>
            </a:r>
          </a:p>
          <a:p>
            <a:pPr marL="342900" indent="-342900"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The EnerNex team is comprised of experienced power engineers, control systems professionals, program managers, and regulatory and business experts </a:t>
            </a:r>
          </a:p>
          <a:p>
            <a:pPr>
              <a:buClr>
                <a:srgbClr val="0071B9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E5BE1E-5DF3-488C-9EF8-DF3FF977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About EnerNex, a CESI Company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5B9001-6BC8-49EB-A203-EBF5F8340694}"/>
              </a:ext>
            </a:extLst>
          </p:cNvPr>
          <p:cNvGrpSpPr/>
          <p:nvPr/>
        </p:nvGrpSpPr>
        <p:grpSpPr>
          <a:xfrm>
            <a:off x="7563751" y="1233813"/>
            <a:ext cx="4085520" cy="4621146"/>
            <a:chOff x="6849958" y="860589"/>
            <a:chExt cx="4998123" cy="5579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296ED2-0470-416B-97EA-48D796030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436" r="11354" b="32212"/>
            <a:stretch/>
          </p:blipFill>
          <p:spPr>
            <a:xfrm>
              <a:off x="6849958" y="860589"/>
              <a:ext cx="4998123" cy="44644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9F11EC-F955-4DCC-A895-9ED1B65E7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73" t="84252" r="11626" b="2175"/>
            <a:stretch/>
          </p:blipFill>
          <p:spPr>
            <a:xfrm>
              <a:off x="9479643" y="5325036"/>
              <a:ext cx="2345607" cy="111488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563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11619" y="505989"/>
            <a:ext cx="11029616" cy="767048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solidFill>
                  <a:schemeClr val="bg1"/>
                </a:solidFill>
                <a:latin typeface="Gill Sans MT Condensed" panose="020B0506020104020203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>
              <a:latin typeface="+mn-lt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529014" y="973569"/>
            <a:ext cx="11185569" cy="1328958"/>
          </a:xfrm>
        </p:spPr>
        <p:txBody>
          <a:bodyPr>
            <a:normAutofit fontScale="92500" lnSpcReduction="10000"/>
          </a:bodyPr>
          <a:lstStyle/>
          <a:p>
            <a:r>
              <a:rPr lang="en-US" sz="1900" i="0"/>
              <a:t>We address the complex challenges of the electric utility industry by offering services that span from detailed engineering analyses to strategic guidance</a:t>
            </a:r>
          </a:p>
          <a:p>
            <a:r>
              <a:rPr lang="en-US" sz="1900" i="0"/>
              <a:t>Our wide-range of services enables us to provide broad contextual perspective to best resolve the specific needs of our client partners</a:t>
            </a:r>
          </a:p>
          <a:p>
            <a:endParaRPr lang="en-US" sz="1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1DE77-B5F6-4C23-B1D9-618C9F0A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EnerNex Service Areas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64654-E2D2-4509-82A5-1FC2767A2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701AB-CDF7-4546-BC3E-7C91A645980B}"/>
              </a:ext>
            </a:extLst>
          </p:cNvPr>
          <p:cNvSpPr txBox="1"/>
          <p:nvPr/>
        </p:nvSpPr>
        <p:spPr>
          <a:xfrm>
            <a:off x="5287119" y="3894080"/>
            <a:ext cx="1576828" cy="461665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Grid Technology Consulting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AC697-5FB7-4526-B2EB-A76D8655C129}"/>
              </a:ext>
            </a:extLst>
          </p:cNvPr>
          <p:cNvSpPr txBox="1"/>
          <p:nvPr/>
        </p:nvSpPr>
        <p:spPr>
          <a:xfrm>
            <a:off x="3353254" y="3709414"/>
            <a:ext cx="1767327" cy="830997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Renewable &amp; Distributed Energy Integration &amp; Interconnection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EEF347-D3CE-4BB4-B9B5-7201FFA58F5A}"/>
              </a:ext>
            </a:extLst>
          </p:cNvPr>
          <p:cNvSpPr txBox="1"/>
          <p:nvPr/>
        </p:nvSpPr>
        <p:spPr>
          <a:xfrm>
            <a:off x="1741677" y="3709414"/>
            <a:ext cx="1459880" cy="830997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Electric Energy Systems 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Engineering 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&amp;Analysis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523F69-5E42-49EE-A2E2-722616943F7D}"/>
              </a:ext>
            </a:extLst>
          </p:cNvPr>
          <p:cNvSpPr txBox="1"/>
          <p:nvPr/>
        </p:nvSpPr>
        <p:spPr>
          <a:xfrm>
            <a:off x="7141319" y="3894080"/>
            <a:ext cx="1424428" cy="461665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Grid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latin typeface="Open Sans"/>
                <a:cs typeface="Open Sans"/>
              </a:rPr>
              <a:t>Modernization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2A907C-864A-4F75-9187-6EC59822CAB2}"/>
              </a:ext>
            </a:extLst>
          </p:cNvPr>
          <p:cNvSpPr/>
          <p:nvPr/>
        </p:nvSpPr>
        <p:spPr>
          <a:xfrm>
            <a:off x="9167731" y="4703368"/>
            <a:ext cx="1765382" cy="10156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1200">
                <a:cs typeface="Open Sans"/>
              </a:rPr>
              <a:t>Strategic planning, </a:t>
            </a:r>
            <a:br>
              <a:rPr lang="en-US" sz="1200">
                <a:cs typeface="Open Sans"/>
              </a:rPr>
            </a:br>
            <a:r>
              <a:rPr lang="en-US" sz="1200">
                <a:cs typeface="Open Sans"/>
              </a:rPr>
              <a:t>business case </a:t>
            </a:r>
          </a:p>
          <a:p>
            <a:pPr algn="ctr"/>
            <a:r>
              <a:rPr lang="en-US" sz="1200">
                <a:cs typeface="Open Sans"/>
              </a:rPr>
              <a:t>development, </a:t>
            </a:r>
          </a:p>
          <a:p>
            <a:pPr algn="ctr"/>
            <a:r>
              <a:rPr lang="en-US" sz="1200">
                <a:cs typeface="Open Sans"/>
              </a:rPr>
              <a:t>change management, regulatory support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9BDCE3-E3FB-4AD1-9803-F487A4241471}"/>
              </a:ext>
            </a:extLst>
          </p:cNvPr>
          <p:cNvSpPr/>
          <p:nvPr/>
        </p:nvSpPr>
        <p:spPr>
          <a:xfrm>
            <a:off x="7406653" y="4737466"/>
            <a:ext cx="1715037" cy="1015661"/>
          </a:xfrm>
          <a:prstGeom prst="rect">
            <a:avLst/>
          </a:prstGeom>
        </p:spPr>
        <p:txBody>
          <a:bodyPr wrap="square" lIns="91438" tIns="45719" rIns="91438" bIns="45719" anchor="t">
            <a:spAutoFit/>
          </a:bodyPr>
          <a:lstStyle/>
          <a:p>
            <a:pPr algn="ctr"/>
            <a:r>
              <a:rPr lang="en-US" sz="1200">
                <a:cs typeface="Open Sans"/>
              </a:rPr>
              <a:t>AMI, ADMS, DERMS, DR, enterprise architecture, microgrids, grid modernization, roadmaps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7D0053-DDE8-4F90-8604-727C04692C90}"/>
              </a:ext>
            </a:extLst>
          </p:cNvPr>
          <p:cNvSpPr/>
          <p:nvPr/>
        </p:nvSpPr>
        <p:spPr>
          <a:xfrm>
            <a:off x="3815421" y="4759524"/>
            <a:ext cx="1561897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1200"/>
              <a:t>Solar &amp; wind modeling, integration &amp; interconnection studies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FB8BE71-FD3C-494D-8E79-3401EC4312FE}"/>
              </a:ext>
            </a:extLst>
          </p:cNvPr>
          <p:cNvSpPr/>
          <p:nvPr/>
        </p:nvSpPr>
        <p:spPr>
          <a:xfrm>
            <a:off x="1943100" y="4759523"/>
            <a:ext cx="1574597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1200"/>
              <a:t>Transmission &amp; distribution utility studies, complex modeling &amp; simulation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2ED1CD-85D1-400A-958C-B236A1F05D9F}"/>
              </a:ext>
            </a:extLst>
          </p:cNvPr>
          <p:cNvSpPr/>
          <p:nvPr/>
        </p:nvSpPr>
        <p:spPr>
          <a:xfrm>
            <a:off x="5552138" y="4737466"/>
            <a:ext cx="1746641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fr-FR" sz="1200"/>
              <a:t>Cybersecurity, IEC 61850, utility procurement assistance, vendor due diligence, pre-certiﬁcation testing, communications, cyber assurance</a:t>
            </a:r>
            <a:endParaRPr lang="en-US" sz="12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5C4B8F3-E76E-4AE3-BF10-D4E6E5678067}"/>
              </a:ext>
            </a:extLst>
          </p:cNvPr>
          <p:cNvSpPr/>
          <p:nvPr/>
        </p:nvSpPr>
        <p:spPr>
          <a:xfrm>
            <a:off x="1943100" y="3670300"/>
            <a:ext cx="8851900" cy="952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CD0921"/>
              </a:gs>
              <a:gs pos="15000">
                <a:schemeClr val="accent1"/>
              </a:gs>
            </a:gsLst>
            <a:lin ang="18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7D3DA8-6FD8-4A95-8AA3-BEA0B7303882}"/>
              </a:ext>
            </a:extLst>
          </p:cNvPr>
          <p:cNvSpPr txBox="1"/>
          <p:nvPr/>
        </p:nvSpPr>
        <p:spPr>
          <a:xfrm>
            <a:off x="5552453" y="3756852"/>
            <a:ext cx="1576828" cy="461665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Grid Technology Consulting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0A22F4-7BF2-4632-AB0C-FED0910021BF}"/>
              </a:ext>
            </a:extLst>
          </p:cNvPr>
          <p:cNvSpPr txBox="1"/>
          <p:nvPr/>
        </p:nvSpPr>
        <p:spPr>
          <a:xfrm>
            <a:off x="3618588" y="3756852"/>
            <a:ext cx="1767327" cy="830997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Renewable &amp; Distributed Energy Integration &amp; Interconnection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80A5B9-5BBF-4C35-982A-CACE6CAAF102}"/>
              </a:ext>
            </a:extLst>
          </p:cNvPr>
          <p:cNvSpPr txBox="1"/>
          <p:nvPr/>
        </p:nvSpPr>
        <p:spPr>
          <a:xfrm>
            <a:off x="2007011" y="3756852"/>
            <a:ext cx="1459880" cy="830997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Electric Energy Systems 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Engineering 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&amp; Analysis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F2CE92-15A6-4705-A812-53207F269B18}"/>
              </a:ext>
            </a:extLst>
          </p:cNvPr>
          <p:cNvSpPr txBox="1"/>
          <p:nvPr/>
        </p:nvSpPr>
        <p:spPr>
          <a:xfrm>
            <a:off x="7406653" y="3756852"/>
            <a:ext cx="1424428" cy="461665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Grid</a:t>
            </a:r>
          </a:p>
          <a:p>
            <a:pPr algn="ctr"/>
            <a:r>
              <a:rPr lang="en-US" sz="1200" b="1">
                <a:solidFill>
                  <a:srgbClr val="FFFFFF"/>
                </a:solidFill>
                <a:cs typeface="Open Sans"/>
              </a:rPr>
              <a:t>Modernization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66AA2C-6586-427E-B3D1-7252111B303A}"/>
              </a:ext>
            </a:extLst>
          </p:cNvPr>
          <p:cNvSpPr txBox="1"/>
          <p:nvPr/>
        </p:nvSpPr>
        <p:spPr>
          <a:xfrm>
            <a:off x="9065774" y="3756852"/>
            <a:ext cx="1602226" cy="477451"/>
          </a:xfrm>
          <a:prstGeom prst="rect">
            <a:avLst/>
          </a:prstGeom>
          <a:noFill/>
        </p:spPr>
        <p:txBody>
          <a:bodyPr wrap="square" lIns="182880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Open Sans"/>
              </a:rPr>
              <a:t>Electric Industry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cs typeface="Open Sans"/>
              </a:rPr>
              <a:t>Evolution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37C62F-9464-4FEE-8D02-EE9849295C81}"/>
              </a:ext>
            </a:extLst>
          </p:cNvPr>
          <p:cNvSpPr txBox="1"/>
          <p:nvPr/>
        </p:nvSpPr>
        <p:spPr>
          <a:xfrm>
            <a:off x="10628591" y="2977043"/>
            <a:ext cx="153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2">
                    <a:lumMod val="75000"/>
                  </a:schemeClr>
                </a:solidFill>
              </a:rPr>
              <a:t>STRATEGIC PERSPECTIVE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48481-0EED-435B-ACC3-95226BC80298}"/>
              </a:ext>
            </a:extLst>
          </p:cNvPr>
          <p:cNvSpPr txBox="1"/>
          <p:nvPr/>
        </p:nvSpPr>
        <p:spPr>
          <a:xfrm>
            <a:off x="408365" y="5023935"/>
            <a:ext cx="153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2">
                    <a:lumMod val="75000"/>
                  </a:schemeClr>
                </a:solidFill>
              </a:rPr>
              <a:t>REPRESENTATIVE </a:t>
            </a:r>
          </a:p>
          <a:p>
            <a:pPr algn="ctr"/>
            <a:r>
              <a:rPr lang="en-US" sz="1000" b="1">
                <a:solidFill>
                  <a:schemeClr val="accent2">
                    <a:lumMod val="75000"/>
                  </a:schemeClr>
                </a:solidFill>
              </a:rPr>
              <a:t>TYPES OF WORK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D854BC-1E14-4F5B-ADD3-0ED206C3DCC5}"/>
              </a:ext>
            </a:extLst>
          </p:cNvPr>
          <p:cNvSpPr txBox="1"/>
          <p:nvPr/>
        </p:nvSpPr>
        <p:spPr>
          <a:xfrm>
            <a:off x="408364" y="2977043"/>
            <a:ext cx="153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chemeClr val="accent2">
                    <a:lumMod val="75000"/>
                  </a:schemeClr>
                </a:solidFill>
              </a:rPr>
              <a:t>TACTICAL PERSPECTIVE</a:t>
            </a:r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529E1B48-0BA4-4437-8753-C6E4D497782E}"/>
              </a:ext>
            </a:extLst>
          </p:cNvPr>
          <p:cNvSpPr txBox="1">
            <a:spLocks/>
          </p:cNvSpPr>
          <p:nvPr/>
        </p:nvSpPr>
        <p:spPr>
          <a:xfrm>
            <a:off x="11031913" y="6654070"/>
            <a:ext cx="1052511" cy="19304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accent1"/>
                </a:solidFill>
                <a:latin typeface="Open Sans Ligh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9" name="Picture 78" descr="EnerNex_Icons.jpg">
            <a:extLst>
              <a:ext uri="{FF2B5EF4-FFF2-40B4-BE49-F238E27FC236}">
                <a16:creationId xmlns:a16="http://schemas.microsoft.com/office/drawing/2014/main" id="{229CB585-D7C7-4976-9886-BDFF6738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5" r="4817"/>
          <a:stretch/>
        </p:blipFill>
        <p:spPr>
          <a:xfrm>
            <a:off x="2144647" y="2424222"/>
            <a:ext cx="1222283" cy="1207008"/>
          </a:xfrm>
          <a:prstGeom prst="rect">
            <a:avLst/>
          </a:prstGeom>
        </p:spPr>
      </p:pic>
      <p:pic>
        <p:nvPicPr>
          <p:cNvPr id="80" name="Picture 79" descr="EnerNex_Icons.jpg">
            <a:extLst>
              <a:ext uri="{FF2B5EF4-FFF2-40B4-BE49-F238E27FC236}">
                <a16:creationId xmlns:a16="http://schemas.microsoft.com/office/drawing/2014/main" id="{09EE00D5-C9F3-4AFB-BCED-840895BD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9" r="24013"/>
          <a:stretch/>
        </p:blipFill>
        <p:spPr>
          <a:xfrm>
            <a:off x="3955461" y="2440389"/>
            <a:ext cx="1222283" cy="1207008"/>
          </a:xfrm>
          <a:prstGeom prst="rect">
            <a:avLst/>
          </a:prstGeom>
        </p:spPr>
      </p:pic>
      <p:pic>
        <p:nvPicPr>
          <p:cNvPr id="81" name="Picture 80" descr="EnerNex_Icons.jpg">
            <a:extLst>
              <a:ext uri="{FF2B5EF4-FFF2-40B4-BE49-F238E27FC236}">
                <a16:creationId xmlns:a16="http://schemas.microsoft.com/office/drawing/2014/main" id="{F15B7CC6-D4CF-4A90-B19B-4DA1038D9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9" r="43433"/>
          <a:stretch/>
        </p:blipFill>
        <p:spPr>
          <a:xfrm>
            <a:off x="5766275" y="2447445"/>
            <a:ext cx="1222283" cy="1207008"/>
          </a:xfrm>
          <a:prstGeom prst="rect">
            <a:avLst/>
          </a:prstGeom>
        </p:spPr>
      </p:pic>
      <p:pic>
        <p:nvPicPr>
          <p:cNvPr id="82" name="Picture 81" descr="EnerNex_Icons.jpg">
            <a:extLst>
              <a:ext uri="{FF2B5EF4-FFF2-40B4-BE49-F238E27FC236}">
                <a16:creationId xmlns:a16="http://schemas.microsoft.com/office/drawing/2014/main" id="{4F42B2F3-81DD-43AD-A59E-C61BCD420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4" r="62967"/>
          <a:stretch/>
        </p:blipFill>
        <p:spPr>
          <a:xfrm>
            <a:off x="7506780" y="2447445"/>
            <a:ext cx="1343744" cy="1207008"/>
          </a:xfrm>
          <a:prstGeom prst="rect">
            <a:avLst/>
          </a:prstGeom>
        </p:spPr>
      </p:pic>
      <p:pic>
        <p:nvPicPr>
          <p:cNvPr id="83" name="Picture 82" descr="EnerNex_Icons.jpg">
            <a:extLst>
              <a:ext uri="{FF2B5EF4-FFF2-40B4-BE49-F238E27FC236}">
                <a16:creationId xmlns:a16="http://schemas.microsoft.com/office/drawing/2014/main" id="{2B41E54A-3330-4EED-ABE2-B11B6EF53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r="82496"/>
          <a:stretch/>
        </p:blipFill>
        <p:spPr>
          <a:xfrm>
            <a:off x="9277219" y="2431597"/>
            <a:ext cx="1351372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Helping our clients understand the impact of integrating intermittent resources in </a:t>
            </a:r>
            <a:br>
              <a:rPr lang="en-US" dirty="0"/>
            </a:br>
            <a:r>
              <a:rPr lang="en-US" dirty="0"/>
              <a:t>distribution and transmission systems</a:t>
            </a:r>
          </a:p>
          <a:p>
            <a:r>
              <a:rPr lang="en-US" sz="1900" dirty="0"/>
              <a:t>Service Areas</a:t>
            </a:r>
          </a:p>
          <a:p>
            <a:pPr marL="629920" lvl="1" indent="-305435"/>
            <a:r>
              <a:rPr lang="en-US" sz="1700" dirty="0"/>
              <a:t>Solar converter and wind turbine modeling</a:t>
            </a:r>
          </a:p>
          <a:p>
            <a:pPr marL="629920" lvl="1" indent="-305435"/>
            <a:r>
              <a:rPr lang="en-US" sz="1700" dirty="0"/>
              <a:t>Wind and solar integration studies</a:t>
            </a:r>
          </a:p>
          <a:p>
            <a:pPr marL="629920" lvl="1" indent="-305435"/>
            <a:r>
              <a:rPr lang="en-US" sz="1700" dirty="0"/>
              <a:t>Renewable plant interconnection studies</a:t>
            </a:r>
          </a:p>
          <a:p>
            <a:pPr marL="629920" lvl="1" indent="-305435"/>
            <a:r>
              <a:rPr lang="en-US" sz="1700" dirty="0"/>
              <a:t>Energy storage integration</a:t>
            </a:r>
          </a:p>
          <a:p>
            <a:pPr marL="324485" lvl="1" indent="0">
              <a:buNone/>
            </a:pPr>
            <a:endParaRPr lang="en-US" sz="1700" dirty="0"/>
          </a:p>
          <a:p>
            <a:r>
              <a:rPr lang="en-US" sz="1900" dirty="0"/>
              <a:t>Representative Projects</a:t>
            </a:r>
          </a:p>
          <a:p>
            <a:pPr marL="629920" lvl="1" indent="-305435"/>
            <a:r>
              <a:rPr lang="en-US" sz="1700" dirty="0"/>
              <a:t>DTE Energy | DER Interconnection Study and CYME Support </a:t>
            </a:r>
          </a:p>
          <a:p>
            <a:pPr marL="629920" lvl="1" indent="-305435"/>
            <a:r>
              <a:rPr lang="en-US" sz="1700" dirty="0"/>
              <a:t>DSTAR | Evaluation of Power Control Devices for Increasing DER Hosting Capacity  </a:t>
            </a:r>
            <a:endParaRPr lang="en-US" sz="1700" strike="sngStrike" dirty="0"/>
          </a:p>
          <a:p>
            <a:pPr marL="629920" lvl="1" indent="-305435"/>
            <a:r>
              <a:rPr lang="en-US" sz="1700" dirty="0">
                <a:effectLst/>
                <a:ea typeface="Calibri" panose="020F0502020204030204" pitchFamily="34" charset="0"/>
              </a:rPr>
              <a:t>Mortenson-AES Corporation | 485 MW ac Spotsylvania Solar Energy Center | Power System Studies</a:t>
            </a:r>
          </a:p>
          <a:p>
            <a:pPr marL="629920" lvl="1" indent="-305435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192B70-9A26-45BA-B5D7-1EAD1F21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Renewable &amp; Distributed Energy Integration &amp; Interconnection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98A4BC-AEB4-4D05-AC0E-412882051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320"/>
          <a:stretch/>
        </p:blipFill>
        <p:spPr>
          <a:xfrm>
            <a:off x="11335771" y="72679"/>
            <a:ext cx="815994" cy="594220"/>
          </a:xfrm>
          <a:prstGeom prst="rect">
            <a:avLst/>
          </a:prstGeom>
        </p:spPr>
      </p:pic>
      <p:pic>
        <p:nvPicPr>
          <p:cNvPr id="5" name="Picture 4" descr="A windmill on top of a dry grass field&#10;&#10;Description automatically generated">
            <a:extLst>
              <a:ext uri="{FF2B5EF4-FFF2-40B4-BE49-F238E27FC236}">
                <a16:creationId xmlns:a16="http://schemas.microsoft.com/office/drawing/2014/main" id="{3328A7C4-C13D-4498-8B2E-2A3FEB63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13" y="1980324"/>
            <a:ext cx="3302001" cy="247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06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DD37-60FE-4F70-9C5B-C0005C16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0" y="984761"/>
            <a:ext cx="5584181" cy="5182959"/>
          </a:xfrm>
        </p:spPr>
        <p:txBody>
          <a:bodyPr/>
          <a:lstStyle/>
          <a:p>
            <a:r>
              <a:rPr lang="en-US" dirty="0"/>
              <a:t>Large 204 MW Plant with BESS and PV solar connected at 230 kV</a:t>
            </a:r>
          </a:p>
          <a:p>
            <a:r>
              <a:rPr lang="en-US" dirty="0"/>
              <a:t>68 Power Conversion Units (PCU), each at 3.45 MVA (0.633/34.5 kV)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89FF0-F10D-4B8B-87C7-2C57CAA2A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A0D31-3A88-4661-96F8-AF32B6A8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7FD58-C3FE-4D7F-81DA-20B13B48D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1065673" y="2542847"/>
            <a:ext cx="2244145" cy="4111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8148205-1B0E-4615-96FC-7E81469EF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868" y="3546103"/>
            <a:ext cx="8220202" cy="2864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FB9D7D-1207-40F7-A6D7-86ED0EEB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076" y="1058625"/>
            <a:ext cx="4649492" cy="24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5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060AE-E4B6-43F5-A2CA-B5E921F23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DAD2BB-7CEA-482D-9DE9-E5787E0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Current Calculation to Determine Switchgear Ratings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BEEF7E-97CA-4D8D-8155-4A9F6366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fault calculation software are based on the methodology of IEEE ANSI C37.010-1979 was included in the IEEE “Violet Book.”  </a:t>
            </a:r>
          </a:p>
          <a:p>
            <a:r>
              <a:rPr lang="en-US" dirty="0"/>
              <a:t>“IEEE Application Guide for AC High-Voltage Circuit Breakers &gt; 1000 Vac Rated on a Symmetrical Current Basis,” IEEE Std C37.010-2016</a:t>
            </a:r>
          </a:p>
          <a:p>
            <a:r>
              <a:rPr lang="en-US" dirty="0"/>
              <a:t>The related content from the IEEE Violet book is now “IEEE Recommended Practice for Conducting Short-Circuit Studies and Analysis of Industrial and Commercial Power Systems,” IEEE Std 3002.3-2018.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5406533-1B03-4C7C-A32C-82E2A3115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04" r="2119"/>
          <a:stretch/>
        </p:blipFill>
        <p:spPr bwMode="auto">
          <a:xfrm>
            <a:off x="2690710" y="3305149"/>
            <a:ext cx="7821916" cy="35528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891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566BF-D2CA-45CA-9B97-350129C8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78617-59DD-4086-B04D-3BEAE810F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ACB8D8-664C-47D6-8F47-E1E07014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Inverter Fault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57558-1BE1-4BA6-995C-488756C8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931" y="1690996"/>
            <a:ext cx="8888002" cy="4254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9202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EnerNex-New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0071B9"/>
      </a:accent1>
      <a:accent2>
        <a:srgbClr val="DB1634"/>
      </a:accent2>
      <a:accent3>
        <a:srgbClr val="999999"/>
      </a:accent3>
      <a:accent4>
        <a:srgbClr val="669999"/>
      </a:accent4>
      <a:accent5>
        <a:srgbClr val="C00000"/>
      </a:accent5>
      <a:accent6>
        <a:srgbClr val="004C78"/>
      </a:accent6>
      <a:hlink>
        <a:srgbClr val="828282"/>
      </a:hlink>
      <a:folHlink>
        <a:srgbClr val="A5A5A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erNex PPT Template_Jan 2022" id="{C6BF8EBB-35FD-420C-B02F-7C45E0AF92CB}" vid="{B0983D8F-5768-4A15-A269-9E0717992A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F26048737594986F64BCB67ED3962" ma:contentTypeVersion="13" ma:contentTypeDescription="Create a new document." ma:contentTypeScope="" ma:versionID="df533d5d1722908e6a5d98f0ece96090">
  <xsd:schema xmlns:xsd="http://www.w3.org/2001/XMLSchema" xmlns:xs="http://www.w3.org/2001/XMLSchema" xmlns:p="http://schemas.microsoft.com/office/2006/metadata/properties" xmlns:ns2="d5f21bad-85e5-43cd-84da-e96394bdd193" xmlns:ns3="64edbc6b-c995-4fa9-aceb-543ac03a0c8e" targetNamespace="http://schemas.microsoft.com/office/2006/metadata/properties" ma:root="true" ma:fieldsID="087906881a1415d4a70a53c000e5fc88" ns2:_="" ns3:_="">
    <xsd:import namespace="d5f21bad-85e5-43cd-84da-e96394bdd193"/>
    <xsd:import namespace="64edbc6b-c995-4fa9-aceb-543ac03a0c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21bad-85e5-43cd-84da-e96394bdd1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dbc6b-c995-4fa9-aceb-543ac03a0c8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60144C-6F54-46A4-92B4-05CA0345F0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DC6CDC-347F-44AC-95EE-758347CDA7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f21bad-85e5-43cd-84da-e96394bdd193"/>
    <ds:schemaRef ds:uri="64edbc6b-c995-4fa9-aceb-543ac03a0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7B86F0-D056-4396-A6A6-8C3A8E88ACD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5f21bad-85e5-43cd-84da-e96394bdd19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EnerNex_PPT Template_Jan 2022(1)</Template>
  <TotalTime>109</TotalTime>
  <Words>746</Words>
  <Application>Microsoft Office PowerPoint</Application>
  <PresentationFormat>Widescreen</PresentationFormat>
  <Paragraphs>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Aldhabi</vt:lpstr>
      <vt:lpstr>Calibri</vt:lpstr>
      <vt:lpstr>Courier New</vt:lpstr>
      <vt:lpstr>Gill Sans MT</vt:lpstr>
      <vt:lpstr>NimbusRomNo9L-Regu</vt:lpstr>
      <vt:lpstr>NimbusRomNo9L-ReguItal</vt:lpstr>
      <vt:lpstr>Open Sans</vt:lpstr>
      <vt:lpstr>Open Sans Light</vt:lpstr>
      <vt:lpstr>Wingdings</vt:lpstr>
      <vt:lpstr>Wingdings 2</vt:lpstr>
      <vt:lpstr>Dividend</vt:lpstr>
      <vt:lpstr>A Time-Domain Short Circuit Study for a VSC Based Battery Energy Storage System</vt:lpstr>
      <vt:lpstr>PowerPoint Presentation</vt:lpstr>
      <vt:lpstr>PowerPoint Presentation</vt:lpstr>
      <vt:lpstr>About EnerNex, a CESI Company</vt:lpstr>
      <vt:lpstr>EnerNex Service Areas</vt:lpstr>
      <vt:lpstr>Renewable &amp; Distributed Energy Integration &amp; Interconnection</vt:lpstr>
      <vt:lpstr>Project Description</vt:lpstr>
      <vt:lpstr>Fault Current Calculation to Determine Switchgear Ratings</vt:lpstr>
      <vt:lpstr>Single Inverter Fault Response</vt:lpstr>
      <vt:lpstr>Inverter Short Circuit Response</vt:lpstr>
      <vt:lpstr>Fault Current Contribution of 68 BESS Inverters</vt:lpstr>
      <vt:lpstr>PSCAD Model File</vt:lpstr>
      <vt:lpstr>Comparison of Results</vt:lpstr>
      <vt:lpstr>Results from Calculations and Simulations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Mueller</dc:creator>
  <cp:lastModifiedBy>Dave Mueller</cp:lastModifiedBy>
  <cp:revision>8</cp:revision>
  <cp:lastPrinted>2018-07-09T17:36:00Z</cp:lastPrinted>
  <dcterms:created xsi:type="dcterms:W3CDTF">2022-02-23T18:14:50Z</dcterms:created>
  <dcterms:modified xsi:type="dcterms:W3CDTF">2022-03-01T12:13:32Z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0x0101000F1F26048737594986F64BCB67ED3962</vt:lpwstr>
  </property>
</Properties>
</file>